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3"/>
  </p:notesMasterIdLst>
  <p:sldIdLst>
    <p:sldId id="259" r:id="rId2"/>
    <p:sldId id="261" r:id="rId3"/>
    <p:sldId id="287" r:id="rId4"/>
    <p:sldId id="262" r:id="rId5"/>
    <p:sldId id="263" r:id="rId6"/>
    <p:sldId id="264" r:id="rId7"/>
    <p:sldId id="265" r:id="rId8"/>
    <p:sldId id="288" r:id="rId9"/>
    <p:sldId id="268" r:id="rId10"/>
    <p:sldId id="272" r:id="rId11"/>
    <p:sldId id="266" r:id="rId12"/>
    <p:sldId id="289" r:id="rId13"/>
    <p:sldId id="267" r:id="rId14"/>
    <p:sldId id="290" r:id="rId15"/>
    <p:sldId id="273" r:id="rId16"/>
    <p:sldId id="274" r:id="rId17"/>
    <p:sldId id="275" r:id="rId18"/>
    <p:sldId id="280" r:id="rId19"/>
    <p:sldId id="276" r:id="rId20"/>
    <p:sldId id="281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64" autoAdjust="0"/>
  </p:normalViewPr>
  <p:slideViewPr>
    <p:cSldViewPr>
      <p:cViewPr varScale="1">
        <p:scale>
          <a:sx n="65" d="100"/>
          <a:sy n="65" d="100"/>
        </p:scale>
        <p:origin x="-13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B395A3-41F8-4D60-AFA6-7F2798B6FF63}" type="datetimeFigureOut">
              <a:rPr lang="en-US"/>
              <a:pPr>
                <a:defRPr/>
              </a:pPr>
              <a:t>04/18/2013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8B600C-0070-4899-8853-E38AE89ABA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580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172575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819400"/>
            <a:ext cx="6019800" cy="3124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95600" y="685800"/>
            <a:ext cx="6019800" cy="1089025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762000"/>
          </a:xfrm>
        </p:spPr>
        <p:txBody>
          <a:bodyPr anchor="b"/>
          <a:lstStyle>
            <a:lvl1pPr algn="r">
              <a:defRPr sz="3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447801"/>
            <a:ext cx="5867400" cy="411480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47800"/>
            <a:ext cx="2362199" cy="4114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A46D3-C63F-43EF-BB20-64F9515C7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62"/>
            <a:ext cx="8382000" cy="719138"/>
          </a:xfrm>
        </p:spPr>
        <p:txBody>
          <a:bodyPr anchor="b"/>
          <a:lstStyle>
            <a:lvl1pPr algn="r">
              <a:defRPr sz="3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2800" y="1371600"/>
            <a:ext cx="5486400" cy="419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2743200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20538-6D3B-4CC0-88C9-EC8E1CD00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382000" cy="4038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DE8D-588B-4DA2-9854-E0DF4884B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339725">
              <a:defRPr/>
            </a:lvl2pPr>
            <a:lvl3pPr marL="1033463" indent="-347663">
              <a:defRPr/>
            </a:lvl3pPr>
            <a:lvl4pPr marL="1371600" indent="-338138">
              <a:defRPr/>
            </a:lvl4pPr>
            <a:lvl5pPr marL="1719263" indent="-347663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C2131-8ED0-494D-9B21-1E1A18AAC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0" y="2667000"/>
            <a:ext cx="8382000" cy="981075"/>
          </a:xfrm>
        </p:spPr>
        <p:txBody>
          <a:bodyPr anchor="t"/>
          <a:lstStyle>
            <a:lvl1pPr algn="r">
              <a:defRPr sz="38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0" y="4038600"/>
            <a:ext cx="8382000" cy="762000"/>
          </a:xfrm>
        </p:spPr>
        <p:txBody>
          <a:bodyPr anchor="b"/>
          <a:lstStyle>
            <a:lvl1pPr marL="0" indent="0" algn="r">
              <a:buNone/>
              <a:defRPr sz="26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39400" y="304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29800" y="2057400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15600" y="5562600"/>
            <a:ext cx="22860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35F1-2280-45D5-AA94-75FD338E9D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3962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3962400"/>
          </a:xfrm>
        </p:spPr>
        <p:txBody>
          <a:bodyPr/>
          <a:lstStyle>
            <a:lvl1pPr>
              <a:defRPr sz="26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76C2-E246-4B73-90EE-E83744BE0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113183" cy="609600"/>
          </a:xfrm>
        </p:spPr>
        <p:txBody>
          <a:bodyPr anchor="b"/>
          <a:lstStyle>
            <a:lvl1pPr marL="0" indent="0"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114800" cy="3505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447800"/>
            <a:ext cx="4117975" cy="609600"/>
          </a:xfrm>
        </p:spPr>
        <p:txBody>
          <a:bodyPr anchor="b"/>
          <a:lstStyle>
            <a:lvl1pPr marL="0" indent="0"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57400"/>
            <a:ext cx="4117975" cy="3505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38A41-2D81-4787-B65B-6841DDD7F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F054-5AD6-4412-BD7D-B60676542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C3FF-2E89-4C6E-9FF6-207226BF3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CE97-01E7-4733-8AAE-A746D61F18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F9DEA-7672-4FCC-A77D-27D77D270F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:\Documents and Settings\lisa6203.DOMAIN\Desktop\McBee Powerpoint Slides\McBee Master Slide 2 copy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-1905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638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63880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aseline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638800"/>
            <a:ext cx="2286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+mn-lt"/>
              </a:defRPr>
            </a:lvl1pPr>
          </a:lstStyle>
          <a:p>
            <a:pPr>
              <a:defRPr/>
            </a:pPr>
            <a:fld id="{6F135CBD-721B-4536-A475-6D4DB53812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8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40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rgbClr val="00347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rgbClr val="003473"/>
          </a:solidFill>
          <a:latin typeface="Garamond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rgbClr val="003473"/>
          </a:solidFill>
          <a:latin typeface="Garamond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rgbClr val="003473"/>
          </a:solidFill>
          <a:latin typeface="Garamond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rgbClr val="003473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ts val="75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9725" algn="l" rtl="0" eaLnBrk="0" fontAlgn="base" hangingPunct="0">
        <a:spcBef>
          <a:spcPts val="75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033463" indent="-347663" algn="l" rtl="0" eaLnBrk="0" fontAlgn="base" hangingPunct="0">
        <a:spcBef>
          <a:spcPts val="75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371600" indent="-347663" algn="l" rtl="0" eaLnBrk="0" fontAlgn="base" hangingPunct="0">
        <a:spcBef>
          <a:spcPts val="75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1719263" indent="-347663" algn="l" rtl="0" eaLnBrk="0" fontAlgn="base" hangingPunct="0">
        <a:spcBef>
          <a:spcPts val="75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819400" y="206375"/>
            <a:ext cx="6172200" cy="1470025"/>
          </a:xfrm>
        </p:spPr>
        <p:txBody>
          <a:bodyPr/>
          <a:lstStyle/>
          <a:p>
            <a:r>
              <a:rPr lang="en-US" dirty="0" smtClean="0"/>
              <a:t>Bundled Pricing</a:t>
            </a:r>
            <a:br>
              <a:rPr lang="en-US" dirty="0" smtClean="0"/>
            </a:br>
            <a:r>
              <a:rPr lang="en-US" dirty="0" smtClean="0"/>
              <a:t>Medicare’s New Payment Model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895600" y="2590800"/>
            <a:ext cx="6248400" cy="5105400"/>
          </a:xfrm>
        </p:spPr>
        <p:txBody>
          <a:bodyPr/>
          <a:lstStyle/>
          <a:p>
            <a:r>
              <a:rPr lang="en-US" sz="3200" b="1" dirty="0" smtClean="0"/>
              <a:t>Bundled Payments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What Is It?</a:t>
            </a:r>
          </a:p>
          <a:p>
            <a:r>
              <a:rPr lang="en-US" sz="3200" b="1" dirty="0" smtClean="0"/>
              <a:t>How to Manage Bundling Models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Marty Brutscher, McBee Associates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Examples of Quality Reporting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8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600"/>
              </a:spcAft>
              <a:defRPr/>
            </a:pPr>
            <a:r>
              <a:rPr lang="en-US" dirty="0" smtClean="0"/>
              <a:t>Current contracts require online access for payers to  UNOS</a:t>
            </a:r>
            <a:r>
              <a:rPr lang="en-US" dirty="0"/>
              <a:t>, NMDP &amp; ASBMT, some unique requirements</a:t>
            </a:r>
          </a:p>
          <a:p>
            <a:pPr>
              <a:spcBef>
                <a:spcPts val="900"/>
              </a:spcBef>
              <a:spcAft>
                <a:spcPts val="600"/>
              </a:spcAft>
              <a:defRPr/>
            </a:pPr>
            <a:r>
              <a:rPr lang="en-US" dirty="0" smtClean="0"/>
              <a:t>CMMI BPCI initiative requires monitoring</a:t>
            </a:r>
          </a:p>
          <a:p>
            <a:pPr lvl="1">
              <a:spcBef>
                <a:spcPts val="900"/>
              </a:spcBef>
              <a:spcAft>
                <a:spcPts val="600"/>
              </a:spcAft>
              <a:defRPr/>
            </a:pPr>
            <a:r>
              <a:rPr lang="en-US" dirty="0" smtClean="0"/>
              <a:t>Hospital IQR Measures</a:t>
            </a:r>
          </a:p>
          <a:p>
            <a:pPr lvl="1">
              <a:spcBef>
                <a:spcPts val="900"/>
              </a:spcBef>
              <a:spcAft>
                <a:spcPts val="600"/>
              </a:spcAft>
              <a:defRPr/>
            </a:pPr>
            <a:r>
              <a:rPr lang="en-US" dirty="0" smtClean="0"/>
              <a:t>Physician Quality Reporting System</a:t>
            </a:r>
          </a:p>
          <a:p>
            <a:pPr lvl="1">
              <a:spcBef>
                <a:spcPts val="900"/>
              </a:spcBef>
              <a:spcAft>
                <a:spcPts val="600"/>
              </a:spcAft>
              <a:defRPr/>
            </a:pPr>
            <a:r>
              <a:rPr lang="en-US" dirty="0" smtClean="0"/>
              <a:t>Generic Quality Measures and Quality Improvement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BD981-5F67-47DB-8549-51BF40D0584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Success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Physician cheer leader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Clearly define episodes covered including: 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Start/stop dates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Inclusions/exclusions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Carve outs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Access to current experience: hospital, physician, home care, pharmacy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85BA1-E5F3-4BD3-8336-F0E4A58A13E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Strong financial and clinical analytics support 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Approval structure for contractual requirements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Reporting requirements: Financial, Clinical &amp; State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System that includes following: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Calculates expected payment for bundled episode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Claims processing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Quality tracking and reporting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Financial reporting</a:t>
            </a:r>
          </a:p>
          <a:p>
            <a:pPr lvl="1">
              <a:spcBef>
                <a:spcPts val="9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C2131-8ED0-494D-9B21-1E1A18AAC8C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CMMI Bundled Payment for Care Improvement Models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</a:pPr>
            <a:r>
              <a:rPr lang="en-US" dirty="0" smtClean="0"/>
              <a:t>Model 1: Inpatient stay only; Retrospective Payment Bundling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Model 2: Inpatient stay plus Post-Discharge Services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Model 3: Post-Discharge Services Only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Model 4: Inpatient stay only: Prospective Bundling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23C1F-D80E-4335-BBFF-1FF8D35BB04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343400"/>
            <a:ext cx="3733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382000" cy="762000"/>
          </a:xfrm>
        </p:spPr>
        <p:txBody>
          <a:bodyPr/>
          <a:lstStyle/>
          <a:p>
            <a:r>
              <a:rPr lang="en-US" sz="4000" dirty="0" smtClean="0"/>
              <a:t>CMMI Bundled Payment for </a:t>
            </a:r>
            <a:r>
              <a:rPr lang="en-US" sz="4000" dirty="0" smtClean="0"/>
              <a:t>Care</a:t>
            </a:r>
            <a:br>
              <a:rPr lang="en-US" sz="4000" dirty="0" smtClean="0"/>
            </a:br>
            <a:r>
              <a:rPr lang="en-US" sz="3600" dirty="0" smtClean="0"/>
              <a:t>Participating Locations</a:t>
            </a:r>
            <a:endParaRPr lang="en-US" dirty="0"/>
          </a:p>
        </p:txBody>
      </p:sp>
      <p:pic>
        <p:nvPicPr>
          <p:cNvPr id="5" name="Content Placeholder 4" descr="Map-BPCIa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057400"/>
            <a:ext cx="6629400" cy="3429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C2131-8ED0-494D-9B21-1E1A18AAC8C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382000" cy="762000"/>
          </a:xfrm>
        </p:spPr>
        <p:txBody>
          <a:bodyPr/>
          <a:lstStyle/>
          <a:p>
            <a:r>
              <a:rPr lang="en-US" dirty="0" smtClean="0"/>
              <a:t>Bundling Operations Structure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Daily Data Requirements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Claims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General Ledger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CDE05-00B2-4AFB-BB2B-0903BA0DBD4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81200"/>
            <a:ext cx="29733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Processes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900"/>
              </a:spcBef>
              <a:defRPr/>
            </a:pPr>
            <a:r>
              <a:rPr lang="en-US" dirty="0" smtClean="0"/>
              <a:t>Identifying global patients at time of service</a:t>
            </a:r>
          </a:p>
          <a:p>
            <a:pPr>
              <a:spcBef>
                <a:spcPts val="900"/>
              </a:spcBef>
              <a:defRPr/>
            </a:pPr>
            <a:r>
              <a:rPr lang="en-US" dirty="0" smtClean="0"/>
              <a:t>Calculating the expected payment and services included in bundle</a:t>
            </a:r>
          </a:p>
          <a:p>
            <a:pPr>
              <a:spcBef>
                <a:spcPts val="900"/>
              </a:spcBef>
              <a:defRPr/>
            </a:pPr>
            <a:r>
              <a:rPr lang="en-US" dirty="0" smtClean="0"/>
              <a:t>Creating splits for each entity included in expected payments</a:t>
            </a:r>
          </a:p>
          <a:p>
            <a:pPr>
              <a:spcBef>
                <a:spcPts val="900"/>
              </a:spcBef>
              <a:defRPr/>
            </a:pPr>
            <a:r>
              <a:rPr lang="en-US" dirty="0" smtClean="0"/>
              <a:t>Billing payers and processing claims</a:t>
            </a:r>
          </a:p>
          <a:p>
            <a:pPr>
              <a:spcBef>
                <a:spcPts val="900"/>
              </a:spcBef>
              <a:defRPr/>
            </a:pPr>
            <a:r>
              <a:rPr lang="en-US" dirty="0" smtClean="0"/>
              <a:t>Ongoing accounts receivable and claims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DF217-D1F1-4952-AC29-7E9A07583BC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Payments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800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1200"/>
              </a:spcAft>
            </a:pPr>
            <a:r>
              <a:rPr lang="en-US" dirty="0" smtClean="0"/>
              <a:t>Following data required</a:t>
            </a:r>
          </a:p>
          <a:p>
            <a:pPr lvl="1">
              <a:spcBef>
                <a:spcPts val="900"/>
              </a:spcBef>
              <a:spcAft>
                <a:spcPts val="1200"/>
              </a:spcAft>
            </a:pPr>
            <a:r>
              <a:rPr lang="en-US" dirty="0" smtClean="0"/>
              <a:t>Admit date, procedure date, discharge date</a:t>
            </a:r>
          </a:p>
          <a:p>
            <a:pPr lvl="1">
              <a:spcBef>
                <a:spcPts val="900"/>
              </a:spcBef>
              <a:spcAft>
                <a:spcPts val="1200"/>
              </a:spcAft>
            </a:pPr>
            <a:r>
              <a:rPr lang="en-US" dirty="0" smtClean="0"/>
              <a:t>Coding of MS-DRG</a:t>
            </a:r>
          </a:p>
          <a:p>
            <a:pPr lvl="1">
              <a:spcBef>
                <a:spcPts val="900"/>
              </a:spcBef>
              <a:spcAft>
                <a:spcPts val="1200"/>
              </a:spcAft>
            </a:pPr>
            <a:r>
              <a:rPr lang="en-US" dirty="0" smtClean="0"/>
              <a:t>Manual review of itemized hospital, physician and other claims</a:t>
            </a:r>
          </a:p>
          <a:p>
            <a:pPr lvl="1">
              <a:spcBef>
                <a:spcPts val="900"/>
              </a:spcBef>
              <a:spcAft>
                <a:spcPts val="1200"/>
              </a:spcAft>
            </a:pPr>
            <a:r>
              <a:rPr lang="en-US" dirty="0" smtClean="0"/>
              <a:t>Clinical review to ensure appropriateness to be billed via bundled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99213-3A12-4A62-A229-7EB4C5EF872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Payment</a:t>
            </a:r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Establishing ability to pay variety of claims types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Hospital, Physician, Home Care, Housing, Pharmacy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Manual build , if necessary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Creating the following: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Denial reasons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Rejection reasons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Duplicate claims – system sends warning 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Importing claims from various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6A42B-DFB7-41C6-949D-8FB599A27F8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Payment and Risk Pool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800"/>
              </a:spcBef>
              <a:defRPr/>
            </a:pPr>
            <a:r>
              <a:rPr lang="en-US" dirty="0" smtClean="0"/>
              <a:t>Payments are made bi-monthly only after global rate payment received</a:t>
            </a:r>
          </a:p>
          <a:p>
            <a:pPr>
              <a:spcBef>
                <a:spcPts val="800"/>
              </a:spcBef>
              <a:defRPr/>
            </a:pPr>
            <a:r>
              <a:rPr lang="en-US" dirty="0" smtClean="0"/>
              <a:t>Reports detail amount of payment and to which department/entity </a:t>
            </a:r>
          </a:p>
          <a:p>
            <a:pPr>
              <a:spcBef>
                <a:spcPts val="800"/>
              </a:spcBef>
              <a:defRPr/>
            </a:pPr>
            <a:r>
              <a:rPr lang="en-US" dirty="0" smtClean="0"/>
              <a:t>Patient identifiers along with invoice on report to ensure appropriate posting</a:t>
            </a:r>
          </a:p>
          <a:p>
            <a:pPr>
              <a:spcBef>
                <a:spcPts val="800"/>
              </a:spcBef>
              <a:defRPr/>
            </a:pPr>
            <a:r>
              <a:rPr lang="en-US" dirty="0" smtClean="0"/>
              <a:t>Administrative/clinical denials are rare </a:t>
            </a:r>
          </a:p>
          <a:p>
            <a:pPr>
              <a:spcBef>
                <a:spcPts val="800"/>
              </a:spcBef>
              <a:defRPr/>
            </a:pPr>
            <a:r>
              <a:rPr lang="en-US" dirty="0" smtClean="0"/>
              <a:t>Risk pool management</a:t>
            </a:r>
          </a:p>
          <a:p>
            <a:pPr lvl="1">
              <a:spcBef>
                <a:spcPts val="800"/>
              </a:spcBef>
              <a:defRPr/>
            </a:pPr>
            <a:r>
              <a:rPr lang="en-US" dirty="0" smtClean="0"/>
              <a:t>Monitored; but only paid out once a year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A1B4F-3515-4647-AE7E-83AFA46558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114800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Bundled Pricing History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Basics of Bundled Payment Models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Creating an Operations Structure</a:t>
            </a:r>
          </a:p>
        </p:txBody>
      </p:sp>
      <p:pic>
        <p:nvPicPr>
          <p:cNvPr id="5124" name="Picture 4" descr="MH90034183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4290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C357D-E5D2-4F26-BE0D-E6CCA6B223C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IBNR</a:t>
            </a:r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</a:pPr>
            <a:r>
              <a:rPr lang="en-US" dirty="0" smtClean="0"/>
              <a:t>General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Accrual of estimated total charges per case; based on historical trends of completion factors for each type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Specific cases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Manual entry to monthly financials based on individual clinical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AD1D-FF70-40FF-862E-BF1FD4EAF6D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Requirements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114800"/>
          </a:xfrm>
        </p:spPr>
        <p:txBody>
          <a:bodyPr/>
          <a:lstStyle/>
          <a:p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Monthly reporting requirements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Volume </a:t>
            </a:r>
            <a:endParaRPr lang="en-US" sz="2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P&amp;L by </a:t>
            </a:r>
            <a:r>
              <a:rPr lang="en-US" sz="2800" dirty="0" smtClean="0"/>
              <a:t>payer</a:t>
            </a:r>
            <a:endParaRPr lang="en-US" sz="2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P&amp;L by procedure type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Withhold accruals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Consult </a:t>
            </a:r>
            <a:r>
              <a:rPr lang="en-US" sz="2800" dirty="0" smtClean="0"/>
              <a:t>pool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Ad hoc reports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5FE21-1726-46F6-B8FF-99FDA083D8B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Bundled Pricing History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6EA1-D092-4030-A83E-4DD418141F2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962650" cy="330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382000" cy="762000"/>
          </a:xfrm>
        </p:spPr>
        <p:txBody>
          <a:bodyPr/>
          <a:lstStyle/>
          <a:p>
            <a:r>
              <a:rPr lang="en-US" dirty="0" smtClean="0"/>
              <a:t>Bundled Contracts Background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114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Many providers started negotiating bundled or global pricing contracts in the mid 1990’s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Initial focus was on big ticket inpatient procedures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Primarily negotiated with managed care organizations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Was a mechanism for payers to “fix” their price for high cost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E28FC-9911-4737-9346-E6D48CA9CFB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82000" cy="762000"/>
          </a:xfrm>
        </p:spPr>
        <p:txBody>
          <a:bodyPr/>
          <a:lstStyle/>
          <a:p>
            <a:r>
              <a:rPr lang="en-US" dirty="0" smtClean="0"/>
              <a:t>Bundled Contracts Background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Typical contract included: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Pre-admission testing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Inpatient stay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All physician services during the inpatient stay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Hospital took risk of keeping cases within the total price paid for case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Negotiated some risk arrangements with physicians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“Carved out” devices and some other high cost items for separate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CBBF3-9D6F-4D66-8D6A-930740106C7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Bundled Model Evolution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dirty="0" smtClean="0"/>
              <a:t>Medicare began testing bundled payment model in 1991 with “Participating Heart Bypass Center” demonstration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dirty="0" smtClean="0"/>
              <a:t>Included 7 hospitals testing the model for 5 years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dirty="0" smtClean="0"/>
              <a:t>Medicare estimated this model saved up to 10% on payments to participants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dirty="0" smtClean="0"/>
              <a:t>Biggest hurdle identified was daily operations challenges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dirty="0" smtClean="0"/>
              <a:t>Medicare started a second bundling demonstration in 2009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44387-2CEF-4BA7-B55C-34C6A81C6BC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Bundled Models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80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2600" dirty="0" smtClean="0"/>
              <a:t>Significant expansion of Medicare demonstration in 2012</a:t>
            </a:r>
          </a:p>
          <a:p>
            <a:pPr>
              <a:spcBef>
                <a:spcPts val="900"/>
              </a:spcBef>
            </a:pPr>
            <a:r>
              <a:rPr lang="en-US" sz="2600" dirty="0" smtClean="0"/>
              <a:t>Providers beginning to “dip their toes” in the bundling models</a:t>
            </a:r>
          </a:p>
          <a:p>
            <a:pPr>
              <a:spcBef>
                <a:spcPts val="900"/>
              </a:spcBef>
            </a:pPr>
            <a:r>
              <a:rPr lang="en-US" sz="2600" dirty="0" smtClean="0"/>
              <a:t>Benefit design of many employers making non-COE centers cost prohibitive for employees</a:t>
            </a:r>
          </a:p>
          <a:p>
            <a:pPr>
              <a:spcBef>
                <a:spcPts val="900"/>
              </a:spcBef>
            </a:pPr>
            <a:r>
              <a:rPr lang="en-US" sz="2600" dirty="0" smtClean="0"/>
              <a:t>Interest for direct employer agreements  for specific centers of excellence </a:t>
            </a:r>
          </a:p>
          <a:p>
            <a:pPr>
              <a:spcBef>
                <a:spcPts val="900"/>
              </a:spcBef>
            </a:pPr>
            <a:r>
              <a:rPr lang="en-US" sz="2600" dirty="0" smtClean="0"/>
              <a:t>Less risk adverse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25781-D918-47F7-915E-7986D63F994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Bundled Payment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473A7-69F0-445E-A18B-7C5C3637949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5025" y="2057400"/>
            <a:ext cx="51339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382000" cy="762000"/>
          </a:xfrm>
        </p:spPr>
        <p:txBody>
          <a:bodyPr/>
          <a:lstStyle/>
          <a:p>
            <a:r>
              <a:rPr lang="en-US" dirty="0" smtClean="0"/>
              <a:t>Components of Bundled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114800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defRPr/>
            </a:pPr>
            <a:r>
              <a:rPr lang="en-US" sz="2400" dirty="0" smtClean="0"/>
              <a:t>Hospital: Inpatient Stays plus pre-admission services, usually some discounting from charges or per diem rates</a:t>
            </a:r>
          </a:p>
          <a:p>
            <a:pPr>
              <a:spcBef>
                <a:spcPts val="200"/>
              </a:spcBef>
              <a:defRPr/>
            </a:pPr>
            <a:r>
              <a:rPr lang="en-US" sz="2400" dirty="0" smtClean="0"/>
              <a:t>Physician: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400" dirty="0" smtClean="0"/>
              <a:t>Risk physicians: paid pre-determined amount minus withhold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400" dirty="0" smtClean="0"/>
              <a:t>Consulting physicians: paid at a % of charges 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400" dirty="0" smtClean="0"/>
              <a:t>Withhold returned based off of quality metrics</a:t>
            </a:r>
          </a:p>
          <a:p>
            <a:pPr>
              <a:spcBef>
                <a:spcPts val="200"/>
              </a:spcBef>
              <a:defRPr/>
            </a:pPr>
            <a:r>
              <a:rPr lang="en-US" sz="2400" dirty="0" smtClean="0"/>
              <a:t>Home Care, Housing, Pharmacy: Part of new models with post acute part of bundle</a:t>
            </a:r>
          </a:p>
          <a:p>
            <a:pPr>
              <a:spcBef>
                <a:spcPts val="200"/>
              </a:spcBef>
              <a:defRPr/>
            </a:pPr>
            <a:r>
              <a:rPr lang="en-US" sz="2400" dirty="0" smtClean="0"/>
              <a:t>Annual Reconciliation 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400" dirty="0" smtClean="0"/>
              <a:t>Gainshare: overall profitability per procedure type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400" dirty="0" smtClean="0"/>
              <a:t>Withhold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400" dirty="0" smtClean="0"/>
              <a:t>Excess funds in consult pool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984B5-CDEB-4980-8027-1D25E1744F6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McBee Presentation tmplt</Template>
  <TotalTime>1867</TotalTime>
  <Words>728</Words>
  <Application>Microsoft Office PowerPoint</Application>
  <PresentationFormat>On-screen Show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1_Custom Design</vt:lpstr>
      <vt:lpstr>Bundled Pricing Medicare’s New Payment Model</vt:lpstr>
      <vt:lpstr>Overview</vt:lpstr>
      <vt:lpstr>Bundled Pricing History</vt:lpstr>
      <vt:lpstr>Bundled Contracts Background</vt:lpstr>
      <vt:lpstr>Bundled Contracts Background</vt:lpstr>
      <vt:lpstr>Bundled Model Evolution </vt:lpstr>
      <vt:lpstr>Current Status of Bundled Models</vt:lpstr>
      <vt:lpstr>Basics of Bundled Payment Models</vt:lpstr>
      <vt:lpstr>Components of Bundled Payments</vt:lpstr>
      <vt:lpstr>Examples of Quality Reporting Requirements </vt:lpstr>
      <vt:lpstr>Requirements for Success</vt:lpstr>
      <vt:lpstr>Requirements for Success</vt:lpstr>
      <vt:lpstr>CMMI Bundled Payment for Care Improvement Models</vt:lpstr>
      <vt:lpstr>CMMI Bundled Payment for Care Participating Locations</vt:lpstr>
      <vt:lpstr>Bundling Operations Structure</vt:lpstr>
      <vt:lpstr>Daily Processes</vt:lpstr>
      <vt:lpstr>Calculating Payments</vt:lpstr>
      <vt:lpstr>Claims Payment</vt:lpstr>
      <vt:lpstr>Claims Payment and Risk Pool</vt:lpstr>
      <vt:lpstr>IBNR</vt:lpstr>
      <vt:lpstr>Reporting Requirements</vt:lpstr>
    </vt:vector>
  </TitlesOfParts>
  <Company>McBee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heather6204</dc:creator>
  <cp:lastModifiedBy>marty201</cp:lastModifiedBy>
  <cp:revision>173</cp:revision>
  <dcterms:created xsi:type="dcterms:W3CDTF">2007-04-04T16:26:04Z</dcterms:created>
  <dcterms:modified xsi:type="dcterms:W3CDTF">2013-04-18T17:49:03Z</dcterms:modified>
</cp:coreProperties>
</file>